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2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2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My Students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Physics 1</c:v>
                </c:pt>
                <c:pt idx="1">
                  <c:v>Chemistry 1</c:v>
                </c:pt>
                <c:pt idx="2">
                  <c:v>E-Bio</c:v>
                </c:pt>
                <c:pt idx="3">
                  <c:v>Horticulture</c:v>
                </c:pt>
                <c:pt idx="4">
                  <c:v>Anthropology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</c:v>
                </c:pt>
                <c:pt idx="1">
                  <c:v>5</c:v>
                </c:pt>
                <c:pt idx="2">
                  <c:v>65</c:v>
                </c:pt>
                <c:pt idx="3">
                  <c:v>20</c:v>
                </c:pt>
                <c:pt idx="4">
                  <c:v>7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0.45545</cdr:x>
      <cdr:y>0.17742</cdr:y>
    </cdr:to>
    <cdr:sp macro="" textlink="">
      <cdr:nvSpPr>
        <cdr:cNvPr id="2" name="Content Placeholder 2"/>
        <cdr:cNvSpPr>
          <a:spLocks xmlns:a="http://schemas.openxmlformats.org/drawingml/2006/main" noGrp="1"/>
        </cdr:cNvSpPr>
      </cdr:nvSpPr>
      <cdr:spPr bwMode="auto">
        <a:xfrm xmlns:a="http://schemas.openxmlformats.org/drawingml/2006/main">
          <a:off x="-76200" y="-228600"/>
          <a:ext cx="3505200" cy="8382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lvl1pPr marL="342900" indent="-342900" algn="l" rtl="0" eaLnBrk="0" fontAlgn="base" hangingPunct="0">
            <a:spcBef>
              <a:spcPct val="20000"/>
            </a:spcBef>
            <a:spcAft>
              <a:spcPct val="0"/>
            </a:spcAft>
            <a:buClr>
              <a:srgbClr val="F0A22E"/>
            </a:buClr>
            <a:buSzPct val="70000"/>
            <a:buFont typeface="Wingdings 2" pitchFamily="18" charset="2"/>
            <a:buChar char=""/>
            <a:defRPr sz="3200" kern="1200">
              <a:solidFill>
                <a:srgbClr val="4E3B30"/>
              </a:solidFill>
              <a:latin typeface="Franklin Gothic Book"/>
            </a:defRPr>
          </a:lvl1pPr>
          <a:lvl2pPr marL="742950" indent="-285750" algn="l" rtl="0" eaLnBrk="0" fontAlgn="base" hangingPunct="0">
            <a:spcBef>
              <a:spcPct val="20000"/>
            </a:spcBef>
            <a:spcAft>
              <a:spcPct val="0"/>
            </a:spcAft>
            <a:buClr>
              <a:srgbClr val="F0A22E"/>
            </a:buClr>
            <a:buSzPct val="70000"/>
            <a:buFont typeface="Wingdings 2" pitchFamily="18" charset="2"/>
            <a:buChar char=""/>
            <a:defRPr sz="2800" kern="1200">
              <a:solidFill>
                <a:srgbClr val="4E3B30"/>
              </a:solidFill>
              <a:latin typeface="Franklin Gothic Book"/>
            </a:defRPr>
          </a:lvl2pPr>
          <a:lvl3pPr marL="1143000" indent="-228600" algn="l" rtl="0" eaLnBrk="0" fontAlgn="base" hangingPunct="0">
            <a:spcBef>
              <a:spcPct val="20000"/>
            </a:spcBef>
            <a:spcAft>
              <a:spcPct val="0"/>
            </a:spcAft>
            <a:buClr>
              <a:srgbClr val="F0A22E"/>
            </a:buClr>
            <a:buSzPct val="70000"/>
            <a:buFont typeface="Wingdings 2" pitchFamily="18" charset="2"/>
            <a:buChar char=""/>
            <a:defRPr sz="2400" kern="1200">
              <a:solidFill>
                <a:srgbClr val="4E3B30"/>
              </a:solidFill>
              <a:latin typeface="Franklin Gothic Book"/>
            </a:defRPr>
          </a:lvl3pPr>
          <a:lvl4pPr marL="1600200" indent="-228600" algn="l" rtl="0" eaLnBrk="0" fontAlgn="base" hangingPunct="0">
            <a:spcBef>
              <a:spcPct val="20000"/>
            </a:spcBef>
            <a:spcAft>
              <a:spcPct val="0"/>
            </a:spcAft>
            <a:buClr>
              <a:srgbClr val="F0A22E"/>
            </a:buClr>
            <a:buSzPct val="70000"/>
            <a:buFont typeface="Wingdings 2" pitchFamily="18" charset="2"/>
            <a:buChar char=""/>
            <a:defRPr sz="2000" kern="1200">
              <a:solidFill>
                <a:srgbClr val="4E3B30"/>
              </a:solidFill>
              <a:latin typeface="Franklin Gothic Book"/>
            </a:defRPr>
          </a:lvl4pPr>
          <a:lvl5pPr marL="2057400" indent="-228600" algn="l" rtl="0" eaLnBrk="0" fontAlgn="base" hangingPunct="0">
            <a:spcBef>
              <a:spcPct val="20000"/>
            </a:spcBef>
            <a:spcAft>
              <a:spcPct val="0"/>
            </a:spcAft>
            <a:buClr>
              <a:srgbClr val="F0A22E"/>
            </a:buClr>
            <a:buSzPct val="60000"/>
            <a:buFont typeface="Wingdings 2" pitchFamily="18" charset="2"/>
            <a:buChar char=""/>
            <a:defRPr kern="1200">
              <a:solidFill>
                <a:srgbClr val="4E3B30"/>
              </a:solidFill>
              <a:latin typeface="Franklin Gothic Book"/>
            </a:defRPr>
          </a:lvl5pPr>
          <a:lvl6pPr marL="2514600" indent="-228600" algn="l" rtl="0" eaLnBrk="1" latinLnBrk="0" hangingPunct="1">
            <a:spcBef>
              <a:spcPct val="20000"/>
            </a:spcBef>
            <a:buClr>
              <a:srgbClr val="F0A22E"/>
            </a:buClr>
            <a:buSzPct val="60000"/>
            <a:buFont typeface="Wingdings 2"/>
            <a:buChar char=""/>
            <a:defRPr kumimoji="0" sz="1800" kern="1200">
              <a:solidFill>
                <a:srgbClr val="4E3B30"/>
              </a:solidFill>
              <a:latin typeface="Franklin Gothic Book"/>
            </a:defRPr>
          </a:lvl6pPr>
          <a:lvl7pPr marL="2971800" indent="-228600" algn="l" rtl="0" eaLnBrk="1" latinLnBrk="0" hangingPunct="1">
            <a:spcBef>
              <a:spcPct val="20000"/>
            </a:spcBef>
            <a:buClr>
              <a:srgbClr val="F0A22E"/>
            </a:buClr>
            <a:buSzPct val="60000"/>
            <a:buFont typeface="Wingdings 2"/>
            <a:buChar char=""/>
            <a:defRPr kumimoji="0" sz="1600" kern="1200">
              <a:solidFill>
                <a:srgbClr val="4E3B30"/>
              </a:solidFill>
              <a:latin typeface="Franklin Gothic Book"/>
            </a:defRPr>
          </a:lvl7pPr>
          <a:lvl8pPr marL="3429000" indent="-228600" algn="l" rtl="0" eaLnBrk="1" latinLnBrk="0" hangingPunct="1">
            <a:spcBef>
              <a:spcPct val="20000"/>
            </a:spcBef>
            <a:buClr>
              <a:srgbClr val="F0A22E"/>
            </a:buClr>
            <a:buSzPct val="60000"/>
            <a:buFont typeface="Wingdings 2"/>
            <a:buChar char=""/>
            <a:defRPr kumimoji="0" sz="1600" kern="1200" baseline="0">
              <a:solidFill>
                <a:srgbClr val="4E3B30"/>
              </a:solidFill>
              <a:latin typeface="Franklin Gothic Book"/>
            </a:defRPr>
          </a:lvl8pPr>
          <a:lvl9pPr marL="3886200" indent="-228600" algn="l" rtl="0" eaLnBrk="1" latinLnBrk="0" hangingPunct="1">
            <a:spcBef>
              <a:spcPct val="20000"/>
            </a:spcBef>
            <a:buClr>
              <a:srgbClr val="F0A22E"/>
            </a:buClr>
            <a:buSzPct val="60000"/>
            <a:buFont typeface="Wingdings 2"/>
            <a:buChar char=""/>
            <a:defRPr kumimoji="0" sz="1400" kern="1200" baseline="0">
              <a:solidFill>
                <a:srgbClr val="4E3B30"/>
              </a:solidFill>
              <a:latin typeface="Franklin Gothic Book"/>
            </a:defRPr>
          </a:lvl9pPr>
        </a:lstStyle>
        <a:p xmlns:a="http://schemas.openxmlformats.org/drawingml/2006/main">
          <a:pPr eaLnBrk="1" hangingPunct="1">
            <a:buNone/>
          </a:pPr>
          <a:endParaRPr lang="en-US" sz="4400" dirty="0" smtClean="0">
            <a:latin typeface="Bauhaus 93" pitchFamily="82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465CC-3F63-40AF-8353-CB187B836723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4092F-4946-4BD2-9D70-69C584935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4721A-0F1C-4D2E-8222-001D1E3D187D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A4F38-9097-4728-A86D-07BFEA96B2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979B2-41E9-4EC5-9D9F-2B8959218B55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0D9B2-F1B2-4F4E-99C4-6F32C1EAD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80220-7E74-45BD-AFA2-4B35D9109AAE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B4E2F-2588-420E-A7DB-34B57897D8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D96EB-7C6D-4BDC-ADE4-D0D88D683AC1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65BC5-0E1F-4A61-9DAE-97F1B364E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FA92D-29AF-40AC-A94E-95656974BF92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E39FC-D5A4-4E45-AFDA-2069B18FA0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BC669-9ADD-4BBD-805E-019461CB5276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59357-AC61-4284-8681-2782F9FB40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99CBC-16EB-4198-BA03-D7F19B161D4D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FBDFD-C06E-4789-A28E-7F7CF6976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194FC-9A90-421B-B20F-10AFB8E26E61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C7E69-A003-4B44-924D-D4965A3164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E2BA9-FFCF-41BA-BF45-D25116631C57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56E26-8B92-4639-B669-25A9F5920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774AD-2799-4E2C-A3B1-B9BE8D38A33E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1FB76-B140-4B3A-9422-9B37055C75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5CA646-3782-4AEF-A694-8792E974619A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3FDE34-EE41-406E-A5B9-B6833864C9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699" r:id="rId4"/>
    <p:sldLayoutId id="2147483705" r:id="rId5"/>
    <p:sldLayoutId id="2147483700" r:id="rId6"/>
    <p:sldLayoutId id="2147483706" r:id="rId7"/>
    <p:sldLayoutId id="2147483707" r:id="rId8"/>
    <p:sldLayoutId id="2147483708" r:id="rId9"/>
    <p:sldLayoutId id="2147483701" r:id="rId10"/>
    <p:sldLayoutId id="214748370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676400"/>
            <a:ext cx="8458200" cy="1222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200" b="1" dirty="0" smtClean="0">
                <a:latin typeface="Adobe Garamond Pro Bold" pitchFamily="18" charset="0"/>
              </a:rPr>
              <a:t>Science</a:t>
            </a:r>
            <a:endParaRPr lang="en-US" sz="7200" b="1" dirty="0">
              <a:latin typeface="Adobe Garamond Pro Bol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124200"/>
            <a:ext cx="84582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800" dirty="0" smtClean="0">
                <a:latin typeface="Adobe Garamond Pro Bold" pitchFamily="18" charset="0"/>
              </a:rPr>
              <a:t>What’s Next?</a:t>
            </a:r>
            <a:endParaRPr lang="en-US" sz="4800" dirty="0">
              <a:latin typeface="Adobe Garamond Pro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Adobe Garamond Pro Bold" pitchFamily="18" charset="0"/>
              </a:rPr>
              <a:t>Hampton Requirements</a:t>
            </a:r>
            <a:endParaRPr lang="en-US" sz="4400" dirty="0">
              <a:latin typeface="Adobe Garamond Pro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3505200" cy="2408237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en-US" sz="4400" dirty="0" smtClean="0">
                <a:latin typeface="Adobe Garamond Pro Bold" pitchFamily="18" charset="0"/>
              </a:rPr>
              <a:t>1 Biology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n-US" sz="4400" dirty="0" smtClean="0">
                <a:latin typeface="Adobe Garamond Pro Bold" pitchFamily="18" charset="0"/>
              </a:rPr>
              <a:t>1 Physics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n-US" sz="4400" dirty="0" smtClean="0">
                <a:latin typeface="Adobe Garamond Pro Bold" pitchFamily="18" charset="0"/>
              </a:rPr>
              <a:t>1 Chemistry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04800" y="4038600"/>
            <a:ext cx="5105400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ü"/>
            </a:pPr>
            <a:r>
              <a:rPr lang="en-US" sz="4400" dirty="0">
                <a:solidFill>
                  <a:schemeClr val="tx2"/>
                </a:solidFill>
                <a:latin typeface="Adobe Garamond Pro Bold" pitchFamily="18" charset="0"/>
              </a:rPr>
              <a:t> 3 Years of a Science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800600" y="1524000"/>
            <a:ext cx="3276600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ü"/>
            </a:pPr>
            <a:r>
              <a:rPr lang="en-US" sz="4400" dirty="0">
                <a:solidFill>
                  <a:schemeClr val="tx2"/>
                </a:solidFill>
                <a:latin typeface="Adobe Garamond Pro Bold" pitchFamily="18" charset="0"/>
              </a:rPr>
              <a:t>1 Year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ü"/>
            </a:pPr>
            <a:r>
              <a:rPr lang="en-US" sz="4400" dirty="0">
                <a:solidFill>
                  <a:schemeClr val="tx2"/>
                </a:solidFill>
                <a:latin typeface="Adobe Garamond Pro Bold" pitchFamily="18" charset="0"/>
              </a:rPr>
              <a:t>½ Year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ü"/>
            </a:pPr>
            <a:r>
              <a:rPr lang="en-US" sz="4400" dirty="0">
                <a:solidFill>
                  <a:schemeClr val="tx2"/>
                </a:solidFill>
                <a:latin typeface="Adobe Garamond Pro Bold" pitchFamily="18" charset="0"/>
              </a:rPr>
              <a:t>½ Year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Adobe Garamond Pro Bold" pitchFamily="18" charset="0"/>
              </a:rPr>
              <a:t>SCIENCE What next?</a:t>
            </a:r>
            <a:endParaRPr lang="en-US" sz="4400" dirty="0">
              <a:latin typeface="Adobe Garamond Pro Bol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2133600"/>
            <a:ext cx="2362200" cy="381000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7200" y="2667000"/>
            <a:ext cx="2341563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latin typeface="Bauhaus 93" pitchFamily="82" charset="0"/>
              </a:rPr>
              <a:t>General</a:t>
            </a:r>
          </a:p>
          <a:p>
            <a:pPr algn="ctr"/>
            <a:r>
              <a:rPr lang="en-US" sz="4000" dirty="0">
                <a:latin typeface="Bauhaus 93" pitchFamily="82" charset="0"/>
              </a:rPr>
              <a:t>Biology</a:t>
            </a:r>
          </a:p>
          <a:p>
            <a:pPr algn="ctr"/>
            <a:r>
              <a:rPr lang="en-US" sz="4000" dirty="0">
                <a:latin typeface="Bauhaus 93" pitchFamily="82" charset="0"/>
              </a:rPr>
              <a:t>or</a:t>
            </a:r>
          </a:p>
          <a:p>
            <a:pPr algn="ctr"/>
            <a:r>
              <a:rPr lang="en-US" sz="4000" dirty="0">
                <a:latin typeface="Bauhaus 93" pitchFamily="82" charset="0"/>
              </a:rPr>
              <a:t>Biology 1</a:t>
            </a:r>
          </a:p>
        </p:txBody>
      </p:sp>
      <p:sp>
        <p:nvSpPr>
          <p:cNvPr id="6" name="Rectangle 5"/>
          <p:cNvSpPr/>
          <p:nvPr/>
        </p:nvSpPr>
        <p:spPr>
          <a:xfrm>
            <a:off x="3200400" y="2133600"/>
            <a:ext cx="2362200" cy="19050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0" y="4038600"/>
            <a:ext cx="2362200" cy="1905000"/>
          </a:xfrm>
          <a:prstGeom prst="rect">
            <a:avLst/>
          </a:prstGeom>
          <a:solidFill>
            <a:srgbClr val="00B0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429000" y="4267200"/>
            <a:ext cx="19589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>
                <a:latin typeface="Bauhaus 93" pitchFamily="82" charset="0"/>
              </a:rPr>
              <a:t>General</a:t>
            </a:r>
          </a:p>
          <a:p>
            <a:pPr algn="ctr"/>
            <a:r>
              <a:rPr lang="en-US" sz="4000">
                <a:latin typeface="Bauhaus 93" pitchFamily="82" charset="0"/>
              </a:rPr>
              <a:t>Physics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276600" y="2438400"/>
            <a:ext cx="2133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Bauhaus 93" pitchFamily="82" charset="0"/>
              </a:rPr>
              <a:t>General</a:t>
            </a:r>
          </a:p>
          <a:p>
            <a:pPr algn="ctr"/>
            <a:r>
              <a:rPr lang="en-US" sz="3200">
                <a:latin typeface="Bauhaus 93" pitchFamily="82" charset="0"/>
              </a:rPr>
              <a:t>Chemistry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943600" y="2133600"/>
            <a:ext cx="2362200" cy="38100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172200" y="33528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200">
                <a:latin typeface="Bauhaus 93" pitchFamily="82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 animBg="1"/>
      <p:bldP spid="9" grpId="0"/>
      <p:bldP spid="10" grpId="0"/>
      <p:bldP spid="11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Adobe Garamond Pro Bold" pitchFamily="18" charset="0"/>
              </a:rPr>
              <a:t>Science What next?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5943600" y="2133600"/>
            <a:ext cx="2362200" cy="38100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6172200" y="33528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200" dirty="0">
                <a:latin typeface="Bauhaus 93" pitchFamily="82" charset="0"/>
              </a:rPr>
              <a:t>?</a:t>
            </a:r>
          </a:p>
        </p:txBody>
      </p:sp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1143000" y="1524000"/>
            <a:ext cx="300768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Adobe Garamond Pro Bold" pitchFamily="18" charset="0"/>
              </a:rPr>
              <a:t>Got Math ?</a:t>
            </a:r>
            <a:endParaRPr lang="en-US" sz="4800" dirty="0">
              <a:latin typeface="Adobe Garamond Pro Bold" pitchFamily="18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943600" y="2438400"/>
            <a:ext cx="2362200" cy="3200400"/>
          </a:xfrm>
        </p:spPr>
        <p:txBody>
          <a:bodyPr/>
          <a:lstStyle/>
          <a:p>
            <a:pPr algn="ctr" eaLnBrk="1" hangingPunct="1">
              <a:buNone/>
            </a:pPr>
            <a:r>
              <a:rPr lang="en-US" sz="3600" dirty="0" smtClean="0">
                <a:latin typeface="Bauhaus 93" pitchFamily="82" charset="0"/>
              </a:rPr>
              <a:t>Physics </a:t>
            </a:r>
          </a:p>
          <a:p>
            <a:pPr algn="ctr" eaLnBrk="1" hangingPunct="1">
              <a:buNone/>
            </a:pPr>
            <a:r>
              <a:rPr lang="en-US" sz="3600" dirty="0" smtClean="0">
                <a:latin typeface="Bauhaus 93" pitchFamily="82" charset="0"/>
              </a:rPr>
              <a:t>1</a:t>
            </a:r>
          </a:p>
          <a:p>
            <a:pPr algn="ctr" eaLnBrk="1" hangingPunct="1">
              <a:buNone/>
            </a:pPr>
            <a:endParaRPr lang="en-US" sz="3600" dirty="0" smtClean="0">
              <a:latin typeface="Adobe Garamond Pro Bold" pitchFamily="18" charset="0"/>
            </a:endParaRPr>
          </a:p>
          <a:p>
            <a:pPr algn="ctr" eaLnBrk="1" hangingPunct="1">
              <a:buNone/>
            </a:pPr>
            <a:r>
              <a:rPr lang="en-US" sz="3600" dirty="0" smtClean="0">
                <a:latin typeface="Bauhaus 93" pitchFamily="82" charset="0"/>
              </a:rPr>
              <a:t>Chemistry</a:t>
            </a:r>
          </a:p>
          <a:p>
            <a:pPr algn="ctr" eaLnBrk="1" hangingPunct="1">
              <a:buNone/>
            </a:pPr>
            <a:r>
              <a:rPr lang="en-US" sz="3600" dirty="0" smtClean="0">
                <a:latin typeface="Bauhaus 93" pitchFamily="82" charset="0"/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2362200"/>
            <a:ext cx="394197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Adobe Garamond Pro" pitchFamily="18" charset="0"/>
              </a:rPr>
              <a:t>Final Grade </a:t>
            </a:r>
            <a:endParaRPr lang="en-US" sz="4400" b="1" dirty="0" smtClean="0">
              <a:latin typeface="Adobe Garamond Pro" pitchFamily="18" charset="0"/>
            </a:endParaRPr>
          </a:p>
          <a:p>
            <a:pPr algn="ctr"/>
            <a:r>
              <a:rPr lang="en-US" sz="4400" b="1" i="1" dirty="0" smtClean="0">
                <a:latin typeface="Adobe Garamond Pro" pitchFamily="18" charset="0"/>
              </a:rPr>
              <a:t>Algebra </a:t>
            </a:r>
            <a:r>
              <a:rPr lang="en-US" sz="4400" b="1" i="1" dirty="0">
                <a:latin typeface="Adobe Garamond Pro" pitchFamily="18" charset="0"/>
              </a:rPr>
              <a:t>I</a:t>
            </a:r>
            <a:r>
              <a:rPr lang="en-US" sz="4400" b="1" dirty="0">
                <a:latin typeface="Adobe Garamond Pro" pitchFamily="18" charset="0"/>
              </a:rPr>
              <a:t> </a:t>
            </a:r>
            <a:endParaRPr lang="en-US" sz="4400" b="1" dirty="0" smtClean="0">
              <a:latin typeface="Adobe Garamond Pro" pitchFamily="18" charset="0"/>
            </a:endParaRPr>
          </a:p>
          <a:p>
            <a:pPr algn="ctr"/>
            <a:r>
              <a:rPr lang="en-US" sz="4400" b="1" dirty="0" smtClean="0">
                <a:latin typeface="Adobe Garamond Pro" pitchFamily="18" charset="0"/>
              </a:rPr>
              <a:t>80% </a:t>
            </a:r>
            <a:r>
              <a:rPr lang="en-US" sz="4400" b="1" dirty="0">
                <a:latin typeface="Adobe Garamond Pro" pitchFamily="18" charset="0"/>
              </a:rPr>
              <a:t>or </a:t>
            </a:r>
            <a:r>
              <a:rPr lang="en-US" sz="4400" b="1" dirty="0" smtClean="0">
                <a:latin typeface="Adobe Garamond Pro" pitchFamily="18" charset="0"/>
              </a:rPr>
              <a:t>higher</a:t>
            </a:r>
          </a:p>
          <a:p>
            <a:pPr algn="ctr"/>
            <a:endParaRPr lang="en-US" sz="4400" b="1" dirty="0" smtClean="0">
              <a:latin typeface="Adobe Garamond Pro" pitchFamily="18" charset="0"/>
            </a:endParaRPr>
          </a:p>
          <a:p>
            <a:pPr algn="ctr"/>
            <a:r>
              <a:rPr lang="en-US" sz="4400" b="1" i="1" dirty="0" smtClean="0">
                <a:latin typeface="Adobe Garamond Pro" pitchFamily="18" charset="0"/>
              </a:rPr>
              <a:t>Algebra </a:t>
            </a:r>
            <a:r>
              <a:rPr lang="en-US" sz="4400" b="1" i="1" dirty="0">
                <a:latin typeface="Adobe Garamond Pro" pitchFamily="18" charset="0"/>
              </a:rPr>
              <a:t>I, Part </a:t>
            </a:r>
            <a:r>
              <a:rPr lang="en-US" sz="4400" b="1" i="1" dirty="0" smtClean="0">
                <a:latin typeface="Adobe Garamond Pro" pitchFamily="18" charset="0"/>
              </a:rPr>
              <a:t>2</a:t>
            </a:r>
            <a:endParaRPr lang="en-US" sz="4400" b="1" dirty="0" smtClean="0">
              <a:latin typeface="Adobe Garamond Pro" pitchFamily="18" charset="0"/>
            </a:endParaRPr>
          </a:p>
          <a:p>
            <a:pPr algn="ctr"/>
            <a:r>
              <a:rPr lang="en-US" sz="4400" b="1" dirty="0" smtClean="0">
                <a:latin typeface="Adobe Garamond Pro" pitchFamily="18" charset="0"/>
              </a:rPr>
              <a:t>85</a:t>
            </a:r>
            <a:r>
              <a:rPr lang="en-US" sz="4400" b="1" dirty="0">
                <a:latin typeface="Adobe Garamond Pro" pitchFamily="18" charset="0"/>
              </a:rPr>
              <a:t>% or higher</a:t>
            </a:r>
            <a:endParaRPr lang="en-US" sz="4400" dirty="0">
              <a:latin typeface="Adobe Garamond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8" grpId="0" uiExpand="1" build="p"/>
      <p:bldP spid="7" grpId="0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Adobe Garamond Pro Bold" pitchFamily="18" charset="0"/>
              </a:rPr>
              <a:t>Science What next?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5943600" y="2133600"/>
            <a:ext cx="2362200" cy="38100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6172200" y="33528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200" dirty="0">
                <a:latin typeface="Bauhaus 93" pitchFamily="82" charset="0"/>
              </a:rPr>
              <a:t>?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5562600" cy="4114800"/>
          </a:xfrm>
        </p:spPr>
        <p:txBody>
          <a:bodyPr/>
          <a:lstStyle/>
          <a:p>
            <a:pPr eaLnBrk="1" hangingPunct="1">
              <a:buNone/>
            </a:pPr>
            <a:r>
              <a:rPr lang="en-US" sz="4400" dirty="0" smtClean="0">
                <a:latin typeface="Bauhaus 93" pitchFamily="82" charset="0"/>
              </a:rPr>
              <a:t>E-Bio</a:t>
            </a:r>
          </a:p>
          <a:p>
            <a:pPr eaLnBrk="1" hangingPunct="1">
              <a:buNone/>
            </a:pPr>
            <a:r>
              <a:rPr lang="en-US" sz="4400" dirty="0" smtClean="0">
                <a:latin typeface="Bauhaus 93" pitchFamily="82" charset="0"/>
              </a:rPr>
              <a:t>Horticulture</a:t>
            </a:r>
          </a:p>
          <a:p>
            <a:pPr eaLnBrk="1" hangingPunct="1">
              <a:buNone/>
            </a:pPr>
            <a:r>
              <a:rPr lang="en-US" sz="4400" dirty="0" smtClean="0">
                <a:latin typeface="Bauhaus 93" pitchFamily="82" charset="0"/>
              </a:rPr>
              <a:t>Anthropology*</a:t>
            </a:r>
          </a:p>
          <a:p>
            <a:pPr eaLnBrk="1" hangingPunct="1">
              <a:buNone/>
            </a:pPr>
            <a:r>
              <a:rPr lang="en-US" sz="4400" dirty="0" smtClean="0">
                <a:latin typeface="Bauhaus 93" pitchFamily="82" charset="0"/>
              </a:rPr>
              <a:t>	</a:t>
            </a:r>
            <a:r>
              <a:rPr lang="en-US" sz="4400" dirty="0" smtClean="0">
                <a:latin typeface="Bauhaus 93" pitchFamily="82" charset="0"/>
              </a:rPr>
              <a:t>*</a:t>
            </a:r>
            <a:r>
              <a:rPr lang="en-US" b="1" i="1" dirty="0" smtClean="0">
                <a:latin typeface="Adobe Garamond Pro" pitchFamily="18" charset="0"/>
              </a:rPr>
              <a:t>Bio 1 prerequisite</a:t>
            </a:r>
            <a:endParaRPr lang="en-US" b="1" i="1" dirty="0" smtClean="0">
              <a:latin typeface="Adobe Garamond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8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Adobe Garamond Pro Bold" pitchFamily="18" charset="0"/>
              </a:rPr>
              <a:t>Science What next?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219200"/>
            <a:ext cx="39260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u="sng" dirty="0" smtClean="0">
                <a:latin typeface="Bauhaus 93" pitchFamily="82" charset="0"/>
              </a:rPr>
              <a:t>Difficulty Level</a:t>
            </a:r>
            <a:endParaRPr lang="en-US" sz="4400" u="sng" dirty="0">
              <a:latin typeface="Bauhaus 93" pitchFamily="8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162800" y="1143000"/>
            <a:ext cx="2286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0" y="5936159"/>
            <a:ext cx="31005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Gen Physics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11" name="Up Arrow 10"/>
          <p:cNvSpPr/>
          <p:nvPr/>
        </p:nvSpPr>
        <p:spPr>
          <a:xfrm rot="5400000">
            <a:off x="6438900" y="5974259"/>
            <a:ext cx="53340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96200" y="5936159"/>
            <a:ext cx="505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1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0" y="4945559"/>
            <a:ext cx="13853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E-Bio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14" name="Up Arrow 13"/>
          <p:cNvSpPr/>
          <p:nvPr/>
        </p:nvSpPr>
        <p:spPr>
          <a:xfrm rot="5400000">
            <a:off x="6438900" y="4983659"/>
            <a:ext cx="53340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696200" y="4945559"/>
            <a:ext cx="505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3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2000" y="4183559"/>
            <a:ext cx="31550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Horticulture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17" name="Up Arrow 16"/>
          <p:cNvSpPr/>
          <p:nvPr/>
        </p:nvSpPr>
        <p:spPr>
          <a:xfrm rot="5400000">
            <a:off x="6438900" y="4221659"/>
            <a:ext cx="53340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696200" y="4183559"/>
            <a:ext cx="505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4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2000" y="2964359"/>
            <a:ext cx="35605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Anthropology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20" name="Up Arrow 19"/>
          <p:cNvSpPr/>
          <p:nvPr/>
        </p:nvSpPr>
        <p:spPr>
          <a:xfrm rot="5400000">
            <a:off x="6438900" y="3002459"/>
            <a:ext cx="53340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696200" y="2964359"/>
            <a:ext cx="505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6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2000" y="1905000"/>
            <a:ext cx="48734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Physics 1 / </a:t>
            </a:r>
            <a:r>
              <a:rPr lang="en-US" sz="4400" dirty="0" err="1" smtClean="0">
                <a:latin typeface="Bauhaus 93" pitchFamily="82" charset="0"/>
              </a:rPr>
              <a:t>Chem</a:t>
            </a:r>
            <a:r>
              <a:rPr lang="en-US" sz="4400" dirty="0" smtClean="0">
                <a:latin typeface="Bauhaus 93" pitchFamily="82" charset="0"/>
              </a:rPr>
              <a:t> 1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23" name="Up Arrow 22"/>
          <p:cNvSpPr/>
          <p:nvPr/>
        </p:nvSpPr>
        <p:spPr>
          <a:xfrm rot="5400000">
            <a:off x="6438900" y="1943100"/>
            <a:ext cx="53340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696200" y="1905000"/>
            <a:ext cx="505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8</a:t>
            </a:r>
            <a:endParaRPr lang="en-US" sz="4400" dirty="0">
              <a:latin typeface="Bauhaus 93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0" grpId="0"/>
      <p:bldP spid="11" grpId="0" animBg="1"/>
      <p:bldP spid="12" grpId="0"/>
      <p:bldP spid="13" grpId="0"/>
      <p:bldP spid="14" grpId="0" animBg="1"/>
      <p:bldP spid="15" grpId="0"/>
      <p:bldP spid="16" grpId="0"/>
      <p:bldP spid="17" grpId="0" animBg="1"/>
      <p:bldP spid="18" grpId="0"/>
      <p:bldP spid="19" grpId="0"/>
      <p:bldP spid="20" grpId="0" animBg="1"/>
      <p:bldP spid="21" grpId="0"/>
      <p:bldP spid="22" grpId="0"/>
      <p:bldP spid="23" grpId="0" animBg="1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/>
        </p:nvGraphicFramePr>
        <p:xfrm>
          <a:off x="533400" y="2286000"/>
          <a:ext cx="67818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Adobe Garamond Pro Bold" pitchFamily="18" charset="0"/>
              </a:rPr>
              <a:t>Science What next?</a:t>
            </a:r>
            <a:endParaRPr lang="en-US" sz="44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362200" y="4038600"/>
            <a:ext cx="3200400" cy="838200"/>
          </a:xfrm>
        </p:spPr>
        <p:txBody>
          <a:bodyPr/>
          <a:lstStyle/>
          <a:p>
            <a:pPr eaLnBrk="1" hangingPunct="1">
              <a:buNone/>
            </a:pPr>
            <a:r>
              <a:rPr lang="en-US" sz="4400" dirty="0" smtClean="0">
                <a:solidFill>
                  <a:schemeClr val="bg1"/>
                </a:solidFill>
                <a:latin typeface="Bauhaus 93" pitchFamily="82" charset="0"/>
              </a:rPr>
              <a:t>My Students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191000" y="1219200"/>
            <a:ext cx="419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None/>
            </a:pPr>
            <a:r>
              <a:rPr lang="en-US" sz="4400" dirty="0" smtClean="0">
                <a:latin typeface="Bauhaus 93" pitchFamily="82" charset="0"/>
              </a:rPr>
              <a:t>Physics </a:t>
            </a:r>
            <a:r>
              <a:rPr lang="en-US" sz="4400" dirty="0" smtClean="0">
                <a:latin typeface="Bauhaus 93" pitchFamily="82" charset="0"/>
              </a:rPr>
              <a:t>1* </a:t>
            </a:r>
            <a:r>
              <a:rPr lang="en-US" sz="4400" dirty="0" smtClean="0">
                <a:latin typeface="Bauhaus 93" pitchFamily="82" charset="0"/>
              </a:rPr>
              <a:t>(3%)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0" y="1828800"/>
            <a:ext cx="3657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sz="4400" dirty="0" err="1" smtClean="0">
                <a:solidFill>
                  <a:schemeClr val="tx2"/>
                </a:solidFill>
                <a:latin typeface="Bauhaus 93" pitchFamily="82" charset="0"/>
              </a:rPr>
              <a:t>Anthro</a:t>
            </a:r>
            <a:r>
              <a:rPr lang="en-US" sz="4400" dirty="0" smtClean="0">
                <a:solidFill>
                  <a:schemeClr val="tx2"/>
                </a:solidFill>
                <a:latin typeface="Bauhaus 93" pitchFamily="82" charset="0"/>
              </a:rPr>
              <a:t>* (7%)</a:t>
            </a:r>
            <a:endParaRPr lang="en-US" sz="4400" dirty="0" smtClean="0">
              <a:solidFill>
                <a:schemeClr val="tx2"/>
              </a:solidFill>
              <a:latin typeface="Bauhaus 93" pitchFamily="82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0" y="3276600"/>
            <a:ext cx="3276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Hort</a:t>
            </a:r>
            <a:r>
              <a:rPr lang="en-US" sz="4400" dirty="0" smtClean="0">
                <a:solidFill>
                  <a:schemeClr val="tx2"/>
                </a:solidFill>
                <a:latin typeface="Bauhaus 93" pitchFamily="82" charset="0"/>
              </a:rPr>
              <a:t> </a:t>
            </a:r>
            <a:r>
              <a:rPr lang="en-US" sz="4400" dirty="0" smtClean="0">
                <a:solidFill>
                  <a:schemeClr val="tx2"/>
                </a:solidFill>
                <a:latin typeface="Bauhaus 93" pitchFamily="82" charset="0"/>
              </a:rPr>
              <a:t>(20%)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Bauhaus 93" pitchFamily="82" charset="0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419600" y="1905000"/>
            <a:ext cx="495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Chemistry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1*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 </a:t>
            </a:r>
            <a:r>
              <a:rPr lang="en-US" sz="4400" dirty="0" smtClean="0">
                <a:solidFill>
                  <a:schemeClr val="tx2"/>
                </a:solidFill>
                <a:latin typeface="Bauhaus 93" pitchFamily="82" charset="0"/>
              </a:rPr>
              <a:t>(5%)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Bauhaus 93" pitchFamily="82" charset="0"/>
              <a:ea typeface="+mn-ea"/>
              <a:cs typeface="+mn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57200" y="5029200"/>
            <a:ext cx="320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E-Bio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(65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%)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5410200" y="5181600"/>
            <a:ext cx="3733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*Requires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 </a:t>
            </a:r>
            <a:r>
              <a:rPr lang="en-US" sz="3200" dirty="0" smtClean="0">
                <a:solidFill>
                  <a:schemeClr val="tx2"/>
                </a:solidFill>
                <a:latin typeface="Bauhaus 93" pitchFamily="82" charset="0"/>
              </a:rPr>
              <a:t>Recommendation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Bauhaus 93" pitchFamily="82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8" grpId="0" build="p"/>
      <p:bldP spid="7" grpId="0" build="p"/>
      <p:bldP spid="9" grpId="0" uiExpand="1" build="p"/>
      <p:bldP spid="10" grpId="0" build="p"/>
      <p:bldP spid="11" grpId="0" build="p"/>
      <p:bldP spid="12" grpId="0" build="p"/>
      <p:bldP spid="14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352</TotalTime>
  <Words>131</Words>
  <Application>Microsoft Office PowerPoint</Application>
  <PresentationFormat>On-screen Show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Trek</vt:lpstr>
      <vt:lpstr>Science</vt:lpstr>
      <vt:lpstr>Hampton Requirements</vt:lpstr>
      <vt:lpstr>SCIENCE What next?</vt:lpstr>
      <vt:lpstr>Science What next?</vt:lpstr>
      <vt:lpstr>Science What next?</vt:lpstr>
      <vt:lpstr>Science What next?</vt:lpstr>
      <vt:lpstr>Science What next?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</dc:title>
  <dc:creator> </dc:creator>
  <cp:lastModifiedBy> </cp:lastModifiedBy>
  <cp:revision>30</cp:revision>
  <dcterms:created xsi:type="dcterms:W3CDTF">2011-01-25T15:47:08Z</dcterms:created>
  <dcterms:modified xsi:type="dcterms:W3CDTF">2012-01-27T15:47:34Z</dcterms:modified>
</cp:coreProperties>
</file>